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  <p:sldMasterId id="2147483668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8" r:id="rId4"/>
    <p:sldId id="259" r:id="rId5"/>
    <p:sldId id="330" r:id="rId6"/>
    <p:sldId id="332" r:id="rId7"/>
    <p:sldId id="303" r:id="rId8"/>
    <p:sldId id="333" r:id="rId9"/>
    <p:sldId id="334" r:id="rId10"/>
    <p:sldId id="335" r:id="rId11"/>
    <p:sldId id="264" r:id="rId12"/>
    <p:sldId id="336" r:id="rId13"/>
    <p:sldId id="337" r:id="rId14"/>
    <p:sldId id="308" r:id="rId15"/>
    <p:sldId id="338" r:id="rId16"/>
    <p:sldId id="339" r:id="rId17"/>
    <p:sldId id="340" r:id="rId18"/>
    <p:sldId id="290" r:id="rId19"/>
    <p:sldId id="341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ork Sans" pitchFamily="2" charset="77"/>
      <p:regular r:id="rId27"/>
      <p:bold r:id="rId28"/>
    </p:embeddedFont>
    <p:embeddedFont>
      <p:font typeface="Work Sans SemiBold" pitchFamily="2" charset="7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D8D94A-ACEA-4A39-B83B-7F2FD977AFDC}">
  <a:tblStyle styleId="{D1D8D94A-ACEA-4A39-B83B-7F2FD977AF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7E0156-3FF2-4AA8-9F21-416EA702C49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97"/>
  </p:normalViewPr>
  <p:slideViewPr>
    <p:cSldViewPr snapToGrid="0">
      <p:cViewPr>
        <p:scale>
          <a:sx n="139" d="100"/>
          <a:sy n="139" d="100"/>
        </p:scale>
        <p:origin x="304" y="-5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A2899B-B08A-6147-A765-41B0E31D6A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F2F7B-198C-234D-A055-5E5C8BE4E7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9FC6A-511B-3C40-8F52-93A4A86934B5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BE5AC-F317-E74E-BC09-7C3029B4FD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3E905-68DE-A945-A857-B704437844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6721E-5A5F-6840-B056-3C340192A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058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d863d261a_4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35" name="Google Shape;135;g3d863d261a_4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6dbd7f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6dbd7fa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61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384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6dbd7f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6dbd7fa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050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532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10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960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d863d261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3d863d261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34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d863d261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d863d261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76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393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6dbd7f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6dbd7fa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532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69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8161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63d26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d863d26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63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 i="0" u="none" strike="noStrike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1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i="0" u="none" strike="noStrike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 i="0" u="none" strike="noStrike" cap="none">
                <a:solidFill>
                  <a:schemeClr val="dk1"/>
                </a:solidFill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3888" y="150197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 i="0" u="none" strike="noStrike" cap="non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 b="1" i="0" u="none" strike="noStrike" cap="none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Work Sans"/>
              <a:buNone/>
              <a:defRPr sz="45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623888" y="1501974"/>
            <a:ext cx="7886700" cy="213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 i="0" u="none" strike="noStrike" cap="non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SemiBold"/>
              <a:buNone/>
              <a:defRPr sz="3300" i="0" u="none" strike="noStrike" cap="none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•"/>
              <a:defRPr sz="21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sz="18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•"/>
              <a:defRPr sz="15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  <a:defRPr sz="140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9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3.01976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arxiv.org/pdf/1905.03204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l="13442" r="41660" b="78084"/>
          <a:stretch/>
        </p:blipFill>
        <p:spPr>
          <a:xfrm>
            <a:off x="0" y="3486150"/>
            <a:ext cx="91440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>
            <a:spLocks noGrp="1"/>
          </p:cNvSpPr>
          <p:nvPr>
            <p:ph type="ctrTitle"/>
          </p:nvPr>
        </p:nvSpPr>
        <p:spPr>
          <a:xfrm>
            <a:off x="1091138" y="441731"/>
            <a:ext cx="6961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/>
            <a:r>
              <a:rPr lang="en-US" sz="4000" dirty="0">
                <a:latin typeface="Work Sans SemiBold"/>
                <a:ea typeface="Work Sans SemiBold"/>
                <a:cs typeface="Work Sans SemiBold"/>
                <a:sym typeface="Work Sans SemiBold"/>
              </a:rPr>
              <a:t>Transforming</a:t>
            </a:r>
            <a:br>
              <a:rPr lang="en-US" sz="4000" dirty="0">
                <a:latin typeface="Work Sans SemiBold"/>
                <a:ea typeface="Work Sans SemiBold"/>
                <a:cs typeface="Work Sans SemiBold"/>
                <a:sym typeface="Work Sans SemiBold"/>
              </a:rPr>
            </a:br>
            <a:r>
              <a:rPr lang="en-US" sz="4000" dirty="0">
                <a:latin typeface="Work Sans SemiBold"/>
                <a:ea typeface="Work Sans SemiBold"/>
                <a:cs typeface="Work Sans SemiBold"/>
                <a:sym typeface="Work Sans SemiBold"/>
              </a:rPr>
              <a:t>time-series signal to graph</a:t>
            </a:r>
            <a:endParaRPr sz="4000" dirty="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1091100" y="2358637"/>
            <a:ext cx="6961800" cy="16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</a:pPr>
            <a:r>
              <a:rPr lang="it" sz="1000" i="1" dirty="0">
                <a:solidFill>
                  <a:srgbClr val="000000"/>
                </a:solidFill>
              </a:rPr>
              <a:t>Feb 2020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</a:pPr>
            <a:r>
              <a:rPr lang="it" sz="1000" i="1" dirty="0">
                <a:solidFill>
                  <a:srgbClr val="000000"/>
                </a:solidFill>
              </a:rPr>
              <a:t>Università della Svizzera italiana</a:t>
            </a:r>
            <a:endParaRPr lang="it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</a:pPr>
            <a:endParaRPr lang="en" dirty="0"/>
          </a:p>
          <a:p>
            <a:pPr marL="0" indent="0">
              <a:spcBef>
                <a:spcPts val="0"/>
              </a:spcBef>
            </a:pPr>
            <a:r>
              <a:rPr lang="en" dirty="0"/>
              <a:t>Amirehsan Davoodi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dirty="0"/>
          </a:p>
          <a:p>
            <a:r>
              <a:rPr lang="en-US" dirty="0"/>
              <a:t>Supervisors: Cesare </a:t>
            </a:r>
            <a:r>
              <a:rPr lang="en-US" dirty="0" err="1"/>
              <a:t>Alippi</a:t>
            </a:r>
            <a:r>
              <a:rPr lang="en-US" dirty="0"/>
              <a:t> - Daniele </a:t>
            </a:r>
            <a:r>
              <a:rPr lang="en-US" dirty="0" err="1"/>
              <a:t>Zambon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B2FDE-E507-0241-89B0-08DADFA03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30" y="4207440"/>
            <a:ext cx="1814415" cy="774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623888" y="816174"/>
            <a:ext cx="7886700" cy="2139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en-US" dirty="0"/>
              <a:t>Detect heartbeats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3358" t="3304" r="13365" b="69696"/>
          <a:stretch/>
        </p:blipFill>
        <p:spPr>
          <a:xfrm>
            <a:off x="0" y="3641569"/>
            <a:ext cx="9144003" cy="150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576651"/>
            <a:ext cx="8264586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 dirty="0"/>
              <a:t>Detect heartbeats</a:t>
            </a:r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492383" y="1628633"/>
            <a:ext cx="6723426" cy="622580"/>
          </a:xfrm>
          <a:prstGeom prst="rect">
            <a:avLst/>
          </a:prstGeom>
        </p:spPr>
        <p:txBody>
          <a:bodyPr spcFirstLastPara="1" lIns="68575" tIns="34275" rIns="68575" bIns="34275" anchorCtr="0">
            <a:normAutofit fontScale="92500" lnSpcReduction="20000"/>
          </a:bodyPr>
          <a:lstStyle/>
          <a:p>
            <a:pPr marL="95250" indent="0">
              <a:buNone/>
            </a:pPr>
            <a:r>
              <a:rPr lang="en-US" dirty="0"/>
              <a:t>Dynamically shift of moving average for better R-peak detection using RR distance standard deviation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EA0AA-1C40-704A-9DB1-133000A46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11" y="2458160"/>
            <a:ext cx="7374835" cy="24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576651"/>
            <a:ext cx="8264586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 dirty="0"/>
              <a:t>Detect heartbeats</a:t>
            </a:r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492383" y="1628633"/>
            <a:ext cx="4944322" cy="622580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6350" indent="0" algn="ctr">
              <a:buNone/>
            </a:pPr>
            <a:r>
              <a:rPr lang="en-US" sz="1800" dirty="0"/>
              <a:t>Heartbeat detection using only R-peaks</a:t>
            </a:r>
            <a:endParaRPr lang="e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BE7FC-E238-8243-96B9-80A758DA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" y="2571750"/>
            <a:ext cx="9009186" cy="20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0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623888" y="816174"/>
            <a:ext cx="7886700" cy="2139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81000" indent="-374650"/>
            <a:r>
              <a:rPr lang="en-US" dirty="0"/>
              <a:t>Build graph for each heartbeat</a:t>
            </a:r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3358" t="3304" r="13365" b="69696"/>
          <a:stretch/>
        </p:blipFill>
        <p:spPr>
          <a:xfrm>
            <a:off x="0" y="3641569"/>
            <a:ext cx="9144003" cy="1501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3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576651"/>
            <a:ext cx="8264586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 dirty="0"/>
              <a:t>Build graph for each heartbeat</a:t>
            </a:r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492383" y="1628633"/>
            <a:ext cx="3354060" cy="2675010"/>
          </a:xfrm>
          <a:prstGeom prst="rect">
            <a:avLst/>
          </a:prstGeom>
        </p:spPr>
        <p:txBody>
          <a:bodyPr spcFirstLastPara="1" lIns="68575" tIns="34275" rIns="68575" bIns="34275" anchorCtr="0">
            <a:normAutofit fontScale="92500" lnSpcReduction="20000"/>
          </a:bodyPr>
          <a:lstStyle/>
          <a:p>
            <a:pPr marL="292100" indent="-285750"/>
            <a:r>
              <a:rPr lang="en-US" sz="1800" dirty="0"/>
              <a:t>Visibility graph</a:t>
            </a:r>
          </a:p>
          <a:p>
            <a:pPr marL="292100" indent="-285750"/>
            <a:r>
              <a:rPr lang="en-US" sz="1800" dirty="0"/>
              <a:t>Horizontal visibility graph</a:t>
            </a:r>
          </a:p>
          <a:p>
            <a:pPr marL="292100" indent="-285750"/>
            <a:endParaRPr lang="en-US" sz="1800" dirty="0"/>
          </a:p>
          <a:p>
            <a:pPr marL="6350" indent="0">
              <a:buNone/>
            </a:pPr>
            <a:r>
              <a:rPr lang="en-US" sz="1800" u="sng" dirty="0">
                <a:hlinkClick r:id="rId3"/>
              </a:rPr>
              <a:t>Spectral Visibility Graphs: Application to Similarity of Harmonic Signals (20 Jun 2019)</a:t>
            </a:r>
            <a:endParaRPr lang="en-US" sz="1500" dirty="0"/>
          </a:p>
          <a:p>
            <a:pPr marL="6350" indent="0">
              <a:buNone/>
            </a:pPr>
            <a:r>
              <a:rPr lang="en-US" u="sng" dirty="0">
                <a:hlinkClick r:id="rId4"/>
              </a:rPr>
              <a:t>Efficient On-line Computation of Visibility Graphs (8 May 2019)</a:t>
            </a:r>
            <a:endParaRPr lang="e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35377-453B-8346-BACE-F7224E719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860" y="1285829"/>
            <a:ext cx="4654917" cy="25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576651"/>
            <a:ext cx="8264586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 dirty="0"/>
              <a:t>Build graph for each heartbeat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E30AE-542D-DD43-9BB3-504BFD72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739" y="1584777"/>
            <a:ext cx="6674522" cy="35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2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576651"/>
            <a:ext cx="8264586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 dirty="0"/>
              <a:t>Build graph for each heartbeat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9CCD57-A0C6-8B4C-8832-EF4682B6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31" y="1416563"/>
            <a:ext cx="4021113" cy="35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1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6"/>
          <p:cNvSpPr txBox="1">
            <a:spLocks noGrp="1"/>
          </p:cNvSpPr>
          <p:nvPr>
            <p:ph type="title"/>
          </p:nvPr>
        </p:nvSpPr>
        <p:spPr>
          <a:xfrm>
            <a:off x="623888" y="93047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7200" i="0" u="none" strike="noStrike" cap="none" dirty="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Ideas</a:t>
            </a:r>
            <a:endParaRPr sz="7200" i="0" u="none" strike="noStrike" cap="none" dirty="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473" name="Google Shape;473;p56"/>
          <p:cNvPicPr preferRelativeResize="0"/>
          <p:nvPr/>
        </p:nvPicPr>
        <p:blipFill rotWithShape="1">
          <a:blip r:embed="rId3">
            <a:alphaModFix/>
          </a:blip>
          <a:srcRect l="13442" r="41660" b="78084"/>
          <a:stretch/>
        </p:blipFill>
        <p:spPr>
          <a:xfrm>
            <a:off x="0" y="3486150"/>
            <a:ext cx="9144000" cy="16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576651"/>
            <a:ext cx="8264586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 dirty="0"/>
              <a:t>Ideas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40877-2762-9D42-923A-B5E11E89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0" y="1584777"/>
            <a:ext cx="5724939" cy="30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7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628650" y="1077239"/>
            <a:ext cx="7886700" cy="355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81000" indent="-374650"/>
            <a:r>
              <a:rPr lang="en-US" dirty="0"/>
              <a:t>Selected time-series data (ECG/EKG)</a:t>
            </a:r>
          </a:p>
          <a:p>
            <a:pPr marL="381000" indent="-374650"/>
            <a:r>
              <a:rPr lang="en-US" dirty="0"/>
              <a:t>Signal processing analysis on the data</a:t>
            </a:r>
          </a:p>
          <a:p>
            <a:pPr marL="381000" indent="-374650"/>
            <a:r>
              <a:rPr lang="en-US" dirty="0"/>
              <a:t>Detect heartbeats</a:t>
            </a:r>
          </a:p>
          <a:p>
            <a:pPr marL="381000" indent="-374650"/>
            <a:r>
              <a:rPr lang="en-US" dirty="0"/>
              <a:t>Build graph for each heartbeat</a:t>
            </a:r>
          </a:p>
          <a:p>
            <a:pPr marL="838200" lvl="1" indent="-374650"/>
            <a:r>
              <a:rPr lang="en-US" dirty="0"/>
              <a:t>Visibility graph</a:t>
            </a:r>
          </a:p>
          <a:p>
            <a:pPr marL="838200" lvl="1" indent="-374650"/>
            <a:r>
              <a:rPr lang="en-US" dirty="0"/>
              <a:t>Horizontal visibility graph</a:t>
            </a:r>
          </a:p>
          <a:p>
            <a:pPr marL="381000" indent="-374650"/>
            <a:r>
              <a:rPr lang="en-US" dirty="0"/>
              <a:t>Graph Signals</a:t>
            </a:r>
          </a:p>
          <a:p>
            <a:pPr marL="381000" indent="-374650"/>
            <a:r>
              <a:rPr lang="en-US" dirty="0"/>
              <a:t>Optimize the graph using Machine Learning</a:t>
            </a:r>
          </a:p>
          <a:p>
            <a:pPr marL="381000" indent="-374650"/>
            <a:endParaRPr lang="en" dirty="0"/>
          </a:p>
        </p:txBody>
      </p:sp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0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dirty="0"/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623888" y="892349"/>
            <a:ext cx="7886700" cy="2139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en-US" dirty="0"/>
              <a:t>Selected time-series data (ECG/EKG)</a:t>
            </a:r>
            <a:br>
              <a:rPr lang="en-US" dirty="0"/>
            </a:br>
            <a:endParaRPr b="1" dirty="0"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l="8829" r="6352" b="57636"/>
          <a:stretch/>
        </p:blipFill>
        <p:spPr>
          <a:xfrm>
            <a:off x="0" y="3352799"/>
            <a:ext cx="9144003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576651"/>
            <a:ext cx="4656582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/>
              <a:t>Selected time-series data (ECG/EKG)</a:t>
            </a:r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628650" y="1687647"/>
            <a:ext cx="4656582" cy="2975793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6350" indent="0">
              <a:buNone/>
            </a:pPr>
            <a:endParaRPr lang="en-US" sz="1100" b="1" dirty="0"/>
          </a:p>
          <a:p>
            <a:pPr marL="6350" indent="0">
              <a:buNone/>
            </a:pPr>
            <a:r>
              <a:rPr lang="en-US" sz="1100" b="1" dirty="0"/>
              <a:t>Dataset</a:t>
            </a:r>
            <a:r>
              <a:rPr lang="en-US" sz="1100" dirty="0"/>
              <a:t>: The MIT-BIH Arrhythmia Database contains 48 half-hour excerpts of two-channel ambulatory ECG recordings. Each recorded data is about 30 minutes long 650,000 samples with the sample rate of 360 per second.</a:t>
            </a:r>
          </a:p>
          <a:p>
            <a:pPr marL="6350" indent="0">
              <a:buNone/>
            </a:pPr>
            <a:endParaRPr lang="en-US" sz="1100" dirty="0"/>
          </a:p>
          <a:p>
            <a:pPr marL="552450" indent="-457200">
              <a:buFont typeface="+mj-lt"/>
              <a:buAutoNum type="arabicPeriod"/>
            </a:pPr>
            <a:r>
              <a:rPr lang="en-US" sz="1100" dirty="0"/>
              <a:t>'sample #' column: The sample rate is 360 samples per second per channel with 11-bit resolution over a 10 mV range.</a:t>
            </a:r>
          </a:p>
          <a:p>
            <a:pPr marL="552450" indent="-457200">
              <a:buFont typeface="+mj-lt"/>
              <a:buAutoNum type="arabicPeriod"/>
            </a:pPr>
            <a:r>
              <a:rPr lang="en-US" sz="1100" dirty="0"/>
              <a:t>'MLII' column: </a:t>
            </a:r>
            <a:r>
              <a:rPr lang="en-US" sz="1100" b="1" dirty="0"/>
              <a:t>The upper signal</a:t>
            </a:r>
            <a:r>
              <a:rPr lang="en-US" sz="1100" dirty="0"/>
              <a:t> is a modified limb lead II (MLII), obtained by placing the electrodes on the chest.</a:t>
            </a:r>
          </a:p>
          <a:p>
            <a:pPr marL="552450" indent="-457200">
              <a:buFont typeface="+mj-lt"/>
              <a:buAutoNum type="arabicPeriod"/>
            </a:pPr>
            <a:r>
              <a:rPr lang="en-US" sz="1100" dirty="0"/>
              <a:t>'V5' column: </a:t>
            </a:r>
            <a:r>
              <a:rPr lang="en-US" sz="1100" b="1" dirty="0"/>
              <a:t>The lower signal</a:t>
            </a:r>
            <a:r>
              <a:rPr lang="en-US" sz="1100" dirty="0"/>
              <a:t> is usually a modified lead V1 (occasionally V2 or V5, and in one instance V4); as for the upper signal, the electrodes are also placed on the chest.</a:t>
            </a:r>
          </a:p>
          <a:p>
            <a:pPr marL="6350" indent="0">
              <a:buNone/>
            </a:pPr>
            <a:endParaRPr lang="en-US" sz="1100" dirty="0"/>
          </a:p>
          <a:p>
            <a:pPr marL="6350" indent="0">
              <a:buNone/>
            </a:pPr>
            <a:endParaRPr lang="en-US" sz="1100" dirty="0"/>
          </a:p>
          <a:p>
            <a:pPr marL="6350" indent="0">
              <a:buNone/>
            </a:pPr>
            <a:endParaRPr lang="en-US" sz="1100" dirty="0"/>
          </a:p>
          <a:p>
            <a:pPr marL="6350" indent="0">
              <a:buNone/>
            </a:pPr>
            <a:endParaRPr lang="en-US" sz="1100" dirty="0"/>
          </a:p>
          <a:p>
            <a:pPr marL="6350" indent="0">
              <a:buNone/>
            </a:pPr>
            <a:endParaRPr lang="en-US" sz="1100" dirty="0"/>
          </a:p>
          <a:p>
            <a:pPr marL="381000" indent="-374650"/>
            <a:endParaRPr lang="en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A98F1-8CB2-D944-867A-02C8C848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235" y="233172"/>
            <a:ext cx="2090854" cy="171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1B19C9-8161-1340-A88B-96F280A38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668" y="2119122"/>
            <a:ext cx="2891988" cy="254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2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576651"/>
            <a:ext cx="4656582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/>
              <a:t>Selected time-series data (ECG/EKG)</a:t>
            </a:r>
            <a:endParaRPr lang="en-US" dirty="0"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314077" y="2311861"/>
            <a:ext cx="2645150" cy="170828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6350" indent="0">
              <a:buNone/>
            </a:pPr>
            <a:r>
              <a:rPr lang="en-US" sz="1800" dirty="0"/>
              <a:t>Plot of the both upper and and lower  signal in time domain. </a:t>
            </a:r>
            <a:endParaRPr lang="e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319F1-5BC2-3641-82D3-552331A8A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849" y="3309681"/>
            <a:ext cx="5575851" cy="1836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A28A3-74EE-FA47-8E2A-47499497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849" y="1463288"/>
            <a:ext cx="5520137" cy="183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1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623888" y="816174"/>
            <a:ext cx="7886700" cy="2139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en-US" dirty="0"/>
              <a:t>Signal processing analysis on the data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l="13358" t="3304" r="13365" b="69696"/>
          <a:stretch/>
        </p:blipFill>
        <p:spPr>
          <a:xfrm>
            <a:off x="0" y="3641570"/>
            <a:ext cx="9144003" cy="1501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932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576651"/>
            <a:ext cx="5819560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 dirty="0"/>
              <a:t>Signal processing analysis on the data</a:t>
            </a:r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314077" y="2311861"/>
            <a:ext cx="2645150" cy="1246863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292100" indent="-285750"/>
            <a:r>
              <a:rPr lang="en-US" sz="1800" dirty="0"/>
              <a:t>Moving average</a:t>
            </a:r>
          </a:p>
          <a:p>
            <a:pPr marL="292100" indent="-285750"/>
            <a:r>
              <a:rPr lang="en-US" sz="1800" dirty="0"/>
              <a:t>Beat Per minutes</a:t>
            </a:r>
          </a:p>
          <a:p>
            <a:pPr marL="292100" indent="-285750"/>
            <a:r>
              <a:rPr lang="en-US" sz="1800" dirty="0"/>
              <a:t>R-peak detection</a:t>
            </a:r>
            <a:endParaRPr lang="e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6D58E-ACB4-5849-983E-7A748C4B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849" y="1394309"/>
            <a:ext cx="5433074" cy="189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4C8F6-6972-A848-9F99-7734F5D5C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468" y="3240738"/>
            <a:ext cx="5566613" cy="18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7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576651"/>
            <a:ext cx="8264586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 dirty="0"/>
              <a:t>Signal processing analysis on the data</a:t>
            </a:r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2062766" y="1688429"/>
            <a:ext cx="3701930" cy="1246863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6350" indent="0" algn="ctr">
              <a:buNone/>
            </a:pPr>
            <a:r>
              <a:rPr lang="en-US" sz="1800" dirty="0"/>
              <a:t>ECG signal noise reduction (Butterworth filter)</a:t>
            </a:r>
            <a:endParaRPr lang="e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F6EDFC-0EB5-5949-948C-DE468D79C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72" y="2449401"/>
            <a:ext cx="6828655" cy="23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9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3;p26">
            <a:extLst>
              <a:ext uri="{FF2B5EF4-FFF2-40B4-BE49-F238E27FC236}">
                <a16:creationId xmlns:a16="http://schemas.microsoft.com/office/drawing/2014/main" id="{017EA817-88AB-0842-92E7-E4A16A623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576651"/>
            <a:ext cx="8264586" cy="100812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lvl="0"/>
            <a:r>
              <a:rPr lang="en-US" dirty="0"/>
              <a:t>Signal processing analysis on the data</a:t>
            </a:r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2370879" y="1792629"/>
            <a:ext cx="3701930" cy="1246863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6350" indent="0" algn="ctr">
              <a:buNone/>
            </a:pPr>
            <a:r>
              <a:rPr lang="en-US" sz="1800" b="1" dirty="0"/>
              <a:t>Annotated analyzed signal</a:t>
            </a:r>
            <a:endParaRPr lang="en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C3142-CC5B-754F-97A6-2E46EED7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6" y="2416061"/>
            <a:ext cx="7931426" cy="27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81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270</Words>
  <Application>Microsoft Macintosh PowerPoint</Application>
  <PresentationFormat>On-screen Show (16:9)</PresentationFormat>
  <Paragraphs>56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Work Sans</vt:lpstr>
      <vt:lpstr>Work Sans SemiBold</vt:lpstr>
      <vt:lpstr>Calibri</vt:lpstr>
      <vt:lpstr>Arial</vt:lpstr>
      <vt:lpstr>Office Theme</vt:lpstr>
      <vt:lpstr>Office Theme</vt:lpstr>
      <vt:lpstr>Transforming time-series signal to graph</vt:lpstr>
      <vt:lpstr>Contents</vt:lpstr>
      <vt:lpstr>Selected time-series data (ECG/EKG) </vt:lpstr>
      <vt:lpstr>Selected time-series data (ECG/EKG)</vt:lpstr>
      <vt:lpstr>Selected time-series data (ECG/EKG)</vt:lpstr>
      <vt:lpstr>Signal processing analysis on the data</vt:lpstr>
      <vt:lpstr>Signal processing analysis on the data</vt:lpstr>
      <vt:lpstr>Signal processing analysis on the data</vt:lpstr>
      <vt:lpstr>Signal processing analysis on the data</vt:lpstr>
      <vt:lpstr>Detect heartbeats</vt:lpstr>
      <vt:lpstr>Detect heartbeats</vt:lpstr>
      <vt:lpstr>Detect heartbeats</vt:lpstr>
      <vt:lpstr>Build graph for each heartbeat</vt:lpstr>
      <vt:lpstr>Build graph for each heartbeat</vt:lpstr>
      <vt:lpstr>Build graph for each heartbeat</vt:lpstr>
      <vt:lpstr>Build graph for each heartbeat</vt:lpstr>
      <vt:lpstr>Ideas</vt:lpstr>
      <vt:lpstr>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time-series signal to graph</dc:title>
  <dc:creator>Davoodi Amirehsan</dc:creator>
  <cp:lastModifiedBy>Davoodi Amirehsan</cp:lastModifiedBy>
  <cp:revision>4</cp:revision>
  <dcterms:created xsi:type="dcterms:W3CDTF">2020-02-18T14:30:45Z</dcterms:created>
  <dcterms:modified xsi:type="dcterms:W3CDTF">2020-02-20T08:24:21Z</dcterms:modified>
</cp:coreProperties>
</file>